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5" r:id="rId2"/>
    <p:sldId id="257" r:id="rId3"/>
    <p:sldId id="263" r:id="rId4"/>
    <p:sldId id="264" r:id="rId5"/>
    <p:sldId id="259" r:id="rId6"/>
    <p:sldId id="260" r:id="rId7"/>
    <p:sldId id="258" r:id="rId8"/>
    <p:sldId id="262"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7"/>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A83F045-90C7-4DE5-911F-F6C0FBB9D669}" type="datetimeFigureOut">
              <a:rPr lang="en-US" smtClean="0"/>
              <a:pPr/>
              <a:t>7/11/2024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C3908ED-C68E-4452-81FF-013A71C66FF5}" type="slidenum">
              <a:rPr lang="en-US" smtClean="0"/>
              <a:pPr/>
              <a:t>‹#›</a:t>
            </a:fld>
            <a:endParaRPr lang="en-US"/>
          </a:p>
        </p:txBody>
      </p:sp>
      <p:sp>
        <p:nvSpPr>
          <p:cNvPr id="7" name="Rectangle 6"/>
          <p:cNvSpPr/>
          <p:nvPr/>
        </p:nvSpPr>
        <p:spPr>
          <a:xfrm>
            <a:off x="62932" y="1449305"/>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2"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2"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2"/>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83F045-90C7-4DE5-911F-F6C0FBB9D669}"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3908ED-C68E-4452-81FF-013A71C66F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2"/>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83F045-90C7-4DE5-911F-F6C0FBB9D669}"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3908ED-C68E-4452-81FF-013A71C66F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A83F045-90C7-4DE5-911F-F6C0FBB9D669}"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3908ED-C68E-4452-81FF-013A71C66FF5}"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7"/>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2"/>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A83F045-90C7-4DE5-911F-F6C0FBB9D669}" type="datetimeFigureOut">
              <a:rPr lang="en-US" smtClean="0"/>
              <a:pPr/>
              <a:t>7/11/2024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3"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7" y="2341477"/>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7"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C3908ED-C68E-4452-81FF-013A71C66FF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A83F045-90C7-4DE5-911F-F6C0FBB9D669}" type="datetimeFigureOut">
              <a:rPr lang="en-US" smtClean="0"/>
              <a:pPr/>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3908ED-C68E-4452-81FF-013A71C66FF5}"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A83F045-90C7-4DE5-911F-F6C0FBB9D669}" type="datetimeFigureOut">
              <a:rPr lang="en-US" smtClean="0"/>
              <a:pPr/>
              <a:t>7/11/2024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3908ED-C68E-4452-81FF-013A71C66FF5}"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A83F045-90C7-4DE5-911F-F6C0FBB9D669}" type="datetimeFigureOut">
              <a:rPr lang="en-US" smtClean="0"/>
              <a:pPr/>
              <a:t>7/11/2024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3908ED-C68E-4452-81FF-013A71C66F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83F045-90C7-4DE5-911F-F6C0FBB9D669}" type="datetimeFigureOut">
              <a:rPr lang="en-US" smtClean="0"/>
              <a:pPr/>
              <a:t>7/11/2024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3908ED-C68E-4452-81FF-013A71C66F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A83F045-90C7-4DE5-911F-F6C0FBB9D669}" type="datetimeFigureOut">
              <a:rPr lang="en-US" smtClean="0"/>
              <a:pPr/>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3908ED-C68E-4452-81FF-013A71C66FF5}"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A83F045-90C7-4DE5-911F-F6C0FBB9D669}" type="datetimeFigureOut">
              <a:rPr lang="en-US" smtClean="0"/>
              <a:pPr/>
              <a:t>7/11/2024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C3908ED-C68E-4452-81FF-013A71C66FF5}"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9" y="4650476"/>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1" y="4773226"/>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9" y="66677"/>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A83F045-90C7-4DE5-911F-F6C0FBB9D669}" type="datetimeFigureOut">
              <a:rPr lang="en-US" smtClean="0"/>
              <a:pPr/>
              <a:t>7/11/2024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C3908ED-C68E-4452-81FF-013A71C66F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B7D970-59CD-24CF-35C3-BA5B837313E8}"/>
              </a:ext>
            </a:extLst>
          </p:cNvPr>
          <p:cNvSpPr>
            <a:spLocks noGrp="1"/>
          </p:cNvSpPr>
          <p:nvPr>
            <p:ph type="ctrTitle"/>
          </p:nvPr>
        </p:nvSpPr>
        <p:spPr/>
        <p:txBody>
          <a:bodyPr/>
          <a:lstStyle/>
          <a:p>
            <a:r>
              <a:rPr lang="en-US" b="1" dirty="0"/>
              <a:t>Circular Flow of </a:t>
            </a:r>
            <a:r>
              <a:rPr lang="en-US" b="1" dirty="0" smtClean="0"/>
              <a:t>Income </a:t>
            </a:r>
            <a:endParaRPr lang="en-US" b="1" dirty="0"/>
          </a:p>
        </p:txBody>
      </p:sp>
      <p:pic>
        <p:nvPicPr>
          <p:cNvPr id="3" name="Content Placeholder 5" descr="images.png"/>
          <p:cNvPicPr>
            <a:picLocks noChangeAspect="1"/>
          </p:cNvPicPr>
          <p:nvPr/>
        </p:nvPicPr>
        <p:blipFill>
          <a:blip r:embed="rId2"/>
          <a:stretch>
            <a:fillRect/>
          </a:stretch>
        </p:blipFill>
        <p:spPr>
          <a:xfrm>
            <a:off x="2133600" y="3581400"/>
            <a:ext cx="5029200" cy="3159940"/>
          </a:xfrm>
          <a:prstGeom prst="rect">
            <a:avLst/>
          </a:prstGeom>
        </p:spPr>
      </p:pic>
    </p:spTree>
    <p:extLst>
      <p:ext uri="{BB962C8B-B14F-4D97-AF65-F5344CB8AC3E}">
        <p14:creationId xmlns="" xmlns:p14="http://schemas.microsoft.com/office/powerpoint/2010/main" val="1495819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Circular Flow of Income</a:t>
            </a:r>
            <a:endParaRPr lang="en-US" dirty="0"/>
          </a:p>
        </p:txBody>
      </p:sp>
      <p:sp>
        <p:nvSpPr>
          <p:cNvPr id="3" name="Content Placeholder 2"/>
          <p:cNvSpPr>
            <a:spLocks noGrp="1"/>
          </p:cNvSpPr>
          <p:nvPr>
            <p:ph sz="quarter" idx="1"/>
          </p:nvPr>
        </p:nvSpPr>
        <p:spPr/>
        <p:txBody>
          <a:bodyPr>
            <a:normAutofit/>
          </a:bodyPr>
          <a:lstStyle/>
          <a:p>
            <a:pPr algn="just">
              <a:buNone/>
            </a:pPr>
            <a:r>
              <a:rPr lang="en-US" dirty="0" smtClean="0"/>
              <a:t>An economy is an integrated system of production, exchange and consumption. In carrying out these activities, people buy and sell goods and services. Income generated in the production process flows in a circular manner. It is circular because there is no beginning or an end.</a:t>
            </a:r>
          </a:p>
          <a:p>
            <a:pPr algn="just">
              <a:buNone/>
            </a:pPr>
            <a:r>
              <a:rPr lang="en-US" dirty="0" smtClean="0"/>
              <a:t>Circular flow of income refers to the flow of money income or the flow of goods and services across different sectors of an economy in a circular form.</a:t>
            </a:r>
            <a:endParaRPr lang="en-US" dirty="0"/>
          </a:p>
        </p:txBody>
      </p:sp>
      <p:pic>
        <p:nvPicPr>
          <p:cNvPr id="4" name="Content Placeholder 7" descr="pp1.jpg"/>
          <p:cNvPicPr>
            <a:picLocks noChangeAspect="1"/>
          </p:cNvPicPr>
          <p:nvPr/>
        </p:nvPicPr>
        <p:blipFill>
          <a:blip r:embed="rId2"/>
          <a:stretch>
            <a:fillRect/>
          </a:stretch>
        </p:blipFill>
        <p:spPr>
          <a:xfrm>
            <a:off x="5638800" y="4267200"/>
            <a:ext cx="3153659" cy="23622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Phases of Circular Flow of Income</a:t>
            </a:r>
            <a:endParaRPr lang="en-US"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dirty="0" smtClean="0"/>
              <a:t>The three different phases in a circular flow of income are Generation, Distribution, and Disposition.</a:t>
            </a:r>
          </a:p>
          <a:p>
            <a:pPr algn="just"/>
            <a:r>
              <a:rPr lang="en-US" b="1" dirty="0" smtClean="0"/>
              <a:t>1. Generation Phase- </a:t>
            </a:r>
            <a:r>
              <a:rPr lang="en-US" dirty="0" smtClean="0"/>
              <a:t>The first phase of the circular flow of income is Generation Phase. In this phase, the firms produce goods and services by taking the help of the factor services. </a:t>
            </a:r>
          </a:p>
          <a:p>
            <a:pPr algn="just"/>
            <a:r>
              <a:rPr lang="en-US" b="1" dirty="0" smtClean="0"/>
              <a:t>2. Distribution Phase- </a:t>
            </a:r>
            <a:r>
              <a:rPr lang="en-US" dirty="0" smtClean="0"/>
              <a:t>The second phase of the circular flow of income is the Distribution Phase. In this phase, factor incomes such as wages, rent, interest, and profit flow from firms to the households.</a:t>
            </a:r>
          </a:p>
          <a:p>
            <a:pPr algn="just"/>
            <a:r>
              <a:rPr lang="en-US" b="1" dirty="0" smtClean="0"/>
              <a:t>3. Disposition Phase- </a:t>
            </a:r>
            <a:r>
              <a:rPr lang="en-US" dirty="0" smtClean="0"/>
              <a:t>The last phase of the circular flow of income is the Disposition Phase. In this phase, the income received by the factors of production is spent on the goods and services produced by the firms.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9F8FC3D3-D3BD-62CD-213F-4154576AF786}"/>
              </a:ext>
            </a:extLst>
          </p:cNvPr>
          <p:cNvPicPr>
            <a:picLocks noChangeAspect="1"/>
          </p:cNvPicPr>
          <p:nvPr/>
        </p:nvPicPr>
        <p:blipFill>
          <a:blip r:embed="rId2"/>
          <a:stretch>
            <a:fillRect/>
          </a:stretch>
        </p:blipFill>
        <p:spPr>
          <a:xfrm>
            <a:off x="990600" y="685800"/>
            <a:ext cx="7315200" cy="3657600"/>
          </a:xfrm>
          <a:prstGeom prst="rect">
            <a:avLst/>
          </a:prstGeom>
        </p:spPr>
      </p:pic>
      <p:sp>
        <p:nvSpPr>
          <p:cNvPr id="5" name="Content Placeholder 2">
            <a:extLst>
              <a:ext uri="{FF2B5EF4-FFF2-40B4-BE49-F238E27FC236}">
                <a16:creationId xmlns:a16="http://schemas.microsoft.com/office/drawing/2014/main" xmlns="" id="{CB7FC49F-D448-F44E-FE99-F6E608A9742C}"/>
              </a:ext>
            </a:extLst>
          </p:cNvPr>
          <p:cNvSpPr>
            <a:spLocks noGrp="1"/>
          </p:cNvSpPr>
          <p:nvPr>
            <p:ph sz="quarter" idx="1"/>
          </p:nvPr>
        </p:nvSpPr>
        <p:spPr>
          <a:xfrm>
            <a:off x="1054359" y="4879911"/>
            <a:ext cx="7480042" cy="1297053"/>
          </a:xfrm>
        </p:spPr>
        <p:txBody>
          <a:bodyPr>
            <a:normAutofit fontScale="92500" lnSpcReduction="20000"/>
          </a:bodyPr>
          <a:lstStyle/>
          <a:p>
            <a:pPr marL="0" indent="0" algn="just">
              <a:buNone/>
            </a:pPr>
            <a:r>
              <a:rPr lang="en-US" dirty="0"/>
              <a:t>Hence, through the different phases of the circular flow of income, the income generated in production units of an economy reaches back to the production units and completes the circular flow.</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There are two types of circular flow:-</a:t>
            </a:r>
            <a:endParaRPr lang="en-US" dirty="0"/>
          </a:p>
        </p:txBody>
      </p:sp>
      <p:sp>
        <p:nvSpPr>
          <p:cNvPr id="3" name="Content Placeholder 2"/>
          <p:cNvSpPr>
            <a:spLocks noGrp="1"/>
          </p:cNvSpPr>
          <p:nvPr>
            <p:ph sz="quarter" idx="1"/>
          </p:nvPr>
        </p:nvSpPr>
        <p:spPr/>
        <p:txBody>
          <a:bodyPr>
            <a:normAutofit/>
          </a:bodyPr>
          <a:lstStyle/>
          <a:p>
            <a:pPr marL="571500" indent="-571500" algn="just">
              <a:buNone/>
            </a:pPr>
            <a:r>
              <a:rPr lang="en-US" sz="2400" dirty="0" err="1" smtClean="0"/>
              <a:t>i</a:t>
            </a:r>
            <a:r>
              <a:rPr lang="en-US" sz="2400" dirty="0" smtClean="0"/>
              <a:t>. Product flow- It is also known as output flow or real flow. It refers to the flow of factor services and the flow of goods and services. It consist of:</a:t>
            </a:r>
          </a:p>
          <a:p>
            <a:pPr marL="571500" indent="-571500" algn="just">
              <a:buNone/>
            </a:pPr>
            <a:r>
              <a:rPr lang="en-US" sz="2400" dirty="0" smtClean="0"/>
              <a:t>a. Factor flow- Flow of factor services </a:t>
            </a:r>
          </a:p>
          <a:p>
            <a:pPr marL="571500" indent="-571500" algn="just">
              <a:buNone/>
            </a:pPr>
            <a:r>
              <a:rPr lang="en-US" sz="2400" dirty="0" smtClean="0"/>
              <a:t>b. Product flow- Flow of goods and services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There are two types of circular flow:-</a:t>
            </a:r>
            <a:endParaRPr lang="en-US" dirty="0"/>
          </a:p>
        </p:txBody>
      </p:sp>
      <p:sp>
        <p:nvSpPr>
          <p:cNvPr id="3" name="Content Placeholder 2"/>
          <p:cNvSpPr>
            <a:spLocks noGrp="1"/>
          </p:cNvSpPr>
          <p:nvPr>
            <p:ph sz="quarter" idx="1"/>
          </p:nvPr>
        </p:nvSpPr>
        <p:spPr/>
        <p:txBody>
          <a:bodyPr>
            <a:normAutofit/>
          </a:bodyPr>
          <a:lstStyle/>
          <a:p>
            <a:pPr algn="just">
              <a:buNone/>
            </a:pPr>
            <a:r>
              <a:rPr lang="en-US" sz="2400" dirty="0" smtClean="0"/>
              <a:t>ii. Income flow- It is also called money flow. In a monetized economy, the flow of factor services generates money flows in the form of factor payments which take the form of income flow. The expenditure on goods and services take the form of expenditure flow. Both income and expenditure flows move in a circular manner in an opposite direction. Money flow from hand to hand in much the same way as water flows through a pipe or electricity through a circuit.</a:t>
            </a:r>
          </a:p>
          <a:p>
            <a:pPr algn="just">
              <a:buNone/>
            </a:pP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There are two types of circular flow:-</a:t>
            </a:r>
            <a:endParaRPr lang="en-US" dirty="0"/>
          </a:p>
        </p:txBody>
      </p:sp>
      <p:pic>
        <p:nvPicPr>
          <p:cNvPr id="4" name="Content Placeholder 3" descr="CC.jpg"/>
          <p:cNvPicPr>
            <a:picLocks noGrp="1" noChangeAspect="1"/>
          </p:cNvPicPr>
          <p:nvPr>
            <p:ph sz="quarter" idx="1"/>
          </p:nvPr>
        </p:nvPicPr>
        <p:blipFill>
          <a:blip r:embed="rId2"/>
          <a:stretch>
            <a:fillRect/>
          </a:stretch>
        </p:blipFill>
        <p:spPr>
          <a:xfrm>
            <a:off x="609601" y="1752600"/>
            <a:ext cx="8130038" cy="38862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of Circular Flow </a:t>
            </a:r>
            <a:endParaRPr lang="en-US" dirty="0"/>
          </a:p>
        </p:txBody>
      </p:sp>
      <p:sp>
        <p:nvSpPr>
          <p:cNvPr id="3" name="Content Placeholder 2"/>
          <p:cNvSpPr>
            <a:spLocks noGrp="1"/>
          </p:cNvSpPr>
          <p:nvPr>
            <p:ph sz="quarter" idx="1"/>
          </p:nvPr>
        </p:nvSpPr>
        <p:spPr/>
        <p:txBody>
          <a:bodyPr>
            <a:normAutofit fontScale="85000" lnSpcReduction="20000"/>
          </a:bodyPr>
          <a:lstStyle/>
          <a:p>
            <a:pPr algn="just">
              <a:buNone/>
            </a:pPr>
            <a:r>
              <a:rPr lang="en-US" dirty="0" smtClean="0"/>
              <a:t>Circular flow of income is important due to the following reasons:</a:t>
            </a:r>
          </a:p>
          <a:p>
            <a:pPr marL="514350" indent="-514350" algn="just">
              <a:buAutoNum type="alphaUcPeriod"/>
            </a:pPr>
            <a:r>
              <a:rPr lang="en-US" b="1" dirty="0" smtClean="0"/>
              <a:t>Knowledge of interdependence- </a:t>
            </a:r>
            <a:r>
              <a:rPr lang="en-US" dirty="0" smtClean="0"/>
              <a:t>Circular flow models help to understand interdependence between different factors of economy. For example, it tells the interdependence between producers and households. </a:t>
            </a:r>
          </a:p>
          <a:p>
            <a:pPr marL="514350" indent="-514350" algn="just">
              <a:buAutoNum type="alphaUcPeriod"/>
            </a:pPr>
            <a:r>
              <a:rPr lang="en-US" b="1" dirty="0" smtClean="0"/>
              <a:t>Size of national income- </a:t>
            </a:r>
            <a:r>
              <a:rPr lang="en-US" dirty="0" smtClean="0"/>
              <a:t>The magnitude of circular flow determines the size of national income. More the magnitude, more is the national income and the vice versa. </a:t>
            </a:r>
            <a:endParaRPr lang="en-US" dirty="0"/>
          </a:p>
          <a:p>
            <a:pPr marL="514350" indent="-514350" algn="just">
              <a:buAutoNum type="alphaUcPeriod"/>
            </a:pPr>
            <a:r>
              <a:rPr lang="en-US" b="1" dirty="0" smtClean="0"/>
              <a:t>Level of Economic activities- </a:t>
            </a:r>
            <a:r>
              <a:rPr lang="en-US" dirty="0" smtClean="0"/>
              <a:t>Circular flow, through its information on various macro variables, tells us about the level of economic activities in an economy. </a:t>
            </a:r>
            <a:endParaRPr lang="en-US" dirty="0"/>
          </a:p>
          <a:p>
            <a:pPr marL="514350" indent="-514350" algn="just">
              <a:buAutoNum type="alphaUcPeriod"/>
            </a:pPr>
            <a:r>
              <a:rPr lang="en-US" b="1" dirty="0" smtClean="0"/>
              <a:t>Injections and leakages-  </a:t>
            </a:r>
            <a:r>
              <a:rPr lang="en-US" dirty="0" smtClean="0"/>
              <a:t>Circular flow gives us information on injections like investment, government spending, exports and leakages like savings, tax and imports.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2590800"/>
            <a:ext cx="7772400" cy="1524000"/>
          </a:xfrm>
        </p:spPr>
        <p:txBody>
          <a:bodyPr>
            <a:normAutofit/>
          </a:bodyPr>
          <a:lstStyle/>
          <a:p>
            <a:pPr algn="ctr">
              <a:lnSpc>
                <a:spcPct val="150000"/>
              </a:lnSpc>
              <a:buFont typeface="Wingdings" pitchFamily="2" charset="2"/>
              <a:buChar char="v"/>
            </a:pPr>
            <a:r>
              <a:rPr lang="en-US" sz="4800" dirty="0" smtClean="0"/>
              <a:t>THANK  YOU</a:t>
            </a:r>
            <a:endParaRPr lang="en-US" sz="4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TotalTime>
  <Words>559</Words>
  <Application>Microsoft Office PowerPoint</Application>
  <PresentationFormat>On-screen Show (4:3)</PresentationFormat>
  <Paragraphs>24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Circular Flow of Income </vt:lpstr>
      <vt:lpstr>Circular Flow of Income</vt:lpstr>
      <vt:lpstr>Phases of Circular Flow of Income</vt:lpstr>
      <vt:lpstr>Slide 4</vt:lpstr>
      <vt:lpstr>There are two types of circular flow:-</vt:lpstr>
      <vt:lpstr>There are two types of circular flow:-</vt:lpstr>
      <vt:lpstr>There are two types of circular flow:-</vt:lpstr>
      <vt:lpstr>Significance of Circular Flow </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8</cp:revision>
  <dcterms:created xsi:type="dcterms:W3CDTF">2024-07-11T06:33:08Z</dcterms:created>
  <dcterms:modified xsi:type="dcterms:W3CDTF">2024-07-11T14:10:31Z</dcterms:modified>
</cp:coreProperties>
</file>